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handoutMasterIdLst>
    <p:handoutMasterId r:id="rId24"/>
  </p:handoutMasterIdLst>
  <p:sldIdLst>
    <p:sldId id="284" r:id="rId2"/>
    <p:sldId id="257" r:id="rId3"/>
    <p:sldId id="297" r:id="rId4"/>
    <p:sldId id="308" r:id="rId5"/>
    <p:sldId id="292" r:id="rId6"/>
    <p:sldId id="261" r:id="rId7"/>
    <p:sldId id="298" r:id="rId8"/>
    <p:sldId id="313" r:id="rId9"/>
    <p:sldId id="312" r:id="rId10"/>
    <p:sldId id="290" r:id="rId11"/>
    <p:sldId id="299" r:id="rId12"/>
    <p:sldId id="303" r:id="rId13"/>
    <p:sldId id="301" r:id="rId14"/>
    <p:sldId id="293" r:id="rId15"/>
    <p:sldId id="294" r:id="rId16"/>
    <p:sldId id="309" r:id="rId17"/>
    <p:sldId id="304" r:id="rId18"/>
    <p:sldId id="305" r:id="rId19"/>
    <p:sldId id="306" r:id="rId20"/>
    <p:sldId id="307" r:id="rId21"/>
    <p:sldId id="311" r:id="rId2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3399"/>
    <a:srgbClr val="0033CC"/>
    <a:srgbClr val="0000FF"/>
    <a:srgbClr val="FF0066"/>
    <a:srgbClr val="0000CC"/>
    <a:srgbClr val="99CCFF"/>
    <a:srgbClr val="3333FF"/>
    <a:srgbClr val="4B1B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5" autoAdjust="0"/>
    <p:restoredTop sz="94624" autoAdjust="0"/>
  </p:normalViewPr>
  <p:slideViewPr>
    <p:cSldViewPr>
      <p:cViewPr varScale="1">
        <p:scale>
          <a:sx n="64" d="100"/>
          <a:sy n="64" d="100"/>
        </p:scale>
        <p:origin x="-12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69BD3-2420-4A4E-A773-3F734ED61138}" type="datetimeFigureOut">
              <a:rPr lang="it-IT" smtClean="0"/>
              <a:pPr/>
              <a:t>25/03/2013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76BB-2EB3-475B-85FE-F8A444910F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7AC1F-BD29-4441-9246-E5CDD44BAD40}" type="datetimeFigureOut">
              <a:rPr lang="it-IT" smtClean="0"/>
              <a:pPr/>
              <a:t>25/03/2013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86AD5-E241-4E28-B25C-232166C08AC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B3C3A9-6E4F-4852-8A61-102767125F76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2B237-4ABB-4685-A0A3-214136FC84AA}" type="slidenum">
              <a:rPr lang="it-IT"/>
              <a:pPr/>
              <a:t>9</a:t>
            </a:fld>
            <a:endParaRPr lang="it-IT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5A085-D8D0-4C06-9383-8430C2705528}" type="slidenum">
              <a:rPr lang="it-IT" smtClean="0"/>
              <a:pPr/>
              <a:t>12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6BB19-E24D-4F4F-BB8A-5057C546581A}" type="slidenum">
              <a:rPr lang="it-IT"/>
              <a:pPr/>
              <a:t>21</a:t>
            </a:fld>
            <a:endParaRPr lang="it-IT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BCFA-16E7-4AD0-AC68-DEF0B76359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5379-155D-4175-A6E8-5293A2A701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4DE6-3CD7-43BC-9500-75C0A3D882B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0AFA-BC9F-4929-9651-B05F764D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C08F-B515-47E9-9042-3E89D0692F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5F1E-7D42-4A3A-BD5A-425770594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CDB5-AA3D-489A-B518-19EED37F85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BA7C-D210-470A-B846-DACE958A2C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937B-3C4C-4DA4-B75D-4333EE906A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9738-C1C8-4811-9E93-E3458D7E04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107167-8DA7-4954-A5B3-CABFCBD7509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96AC2-2D0C-4ACD-87E0-5622D1EA4E7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77963" y="188640"/>
          <a:ext cx="5737225" cy="642937"/>
        </p:xfrm>
        <a:graphic>
          <a:graphicData uri="http://schemas.openxmlformats.org/presentationml/2006/ole">
            <p:oleObj spid="_x0000_s1026" name="Immagine bitmap" r:id="rId3" imgW="4382112" imgH="800212" progId="PBrush">
              <p:embed/>
            </p:oleObj>
          </a:graphicData>
        </a:graphic>
      </p:graphicFrame>
      <p:pic>
        <p:nvPicPr>
          <p:cNvPr id="1027" name="Immagin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16632"/>
            <a:ext cx="11176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" descr="santobono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142852"/>
            <a:ext cx="174625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-90488" y="457200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-180528" y="1124744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30175" algn="l"/>
              </a:tabLst>
            </a:pPr>
            <a:r>
              <a:rPr lang="it-IT" sz="2800" b="1" dirty="0">
                <a:latin typeface="+mn-lt"/>
                <a:cs typeface="Times New Roman" pitchFamily="18" charset="0"/>
              </a:rPr>
              <a:t>Dipartimento </a:t>
            </a:r>
            <a:r>
              <a:rPr lang="it-IT" sz="2800" b="1" dirty="0" smtClean="0">
                <a:latin typeface="+mn-lt"/>
                <a:cs typeface="Times New Roman" pitchFamily="18" charset="0"/>
              </a:rPr>
              <a:t>di Emergenza</a:t>
            </a:r>
          </a:p>
          <a:p>
            <a:pPr algn="ctr" eaLnBrk="0" hangingPunct="0">
              <a:tabLst>
                <a:tab pos="130175" algn="l"/>
              </a:tabLst>
            </a:pPr>
            <a:r>
              <a:rPr lang="it-IT" sz="2800" b="1" dirty="0" smtClean="0">
                <a:latin typeface="+mn-lt"/>
                <a:cs typeface="Times New Roman" pitchFamily="18" charset="0"/>
              </a:rPr>
              <a:t>Struttura complessa di Pediatria D’urgenza</a:t>
            </a:r>
            <a:endParaRPr lang="it-IT" sz="2800" dirty="0">
              <a:latin typeface="+mn-lt"/>
            </a:endParaRPr>
          </a:p>
          <a:p>
            <a:pPr algn="ctr" eaLnBrk="0" hangingPunct="0">
              <a:tabLst>
                <a:tab pos="130175" algn="l"/>
              </a:tabLst>
            </a:pPr>
            <a:r>
              <a:rPr lang="it-IT" sz="2800" i="1" dirty="0">
                <a:latin typeface="+mn-lt"/>
                <a:cs typeface="Times New Roman" pitchFamily="18" charset="0"/>
              </a:rPr>
              <a:t>Direttore : </a:t>
            </a:r>
            <a:r>
              <a:rPr lang="it-IT" sz="2800" i="1" dirty="0" smtClean="0">
                <a:latin typeface="+mn-lt"/>
                <a:cs typeface="Times New Roman" pitchFamily="18" charset="0"/>
              </a:rPr>
              <a:t>Prof. </a:t>
            </a:r>
            <a:r>
              <a:rPr lang="it-IT" sz="2800" i="1" dirty="0" err="1" smtClean="0">
                <a:latin typeface="+mn-lt"/>
                <a:cs typeface="Times New Roman" pitchFamily="18" charset="0"/>
              </a:rPr>
              <a:t>A.Campa</a:t>
            </a:r>
            <a:endParaRPr lang="it-IT" sz="2800" i="1" dirty="0" smtClean="0">
              <a:latin typeface="+mn-lt"/>
              <a:cs typeface="Times New Roman" pitchFamily="18" charset="0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sz="2800" i="1" dirty="0" smtClean="0">
              <a:latin typeface="+mn-lt"/>
              <a:cs typeface="Times New Roman" pitchFamily="18" charset="0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dirty="0">
              <a:latin typeface="+mn-lt"/>
            </a:endParaRPr>
          </a:p>
          <a:p>
            <a:pPr algn="ctr" eaLnBrk="0" hangingPunct="0">
              <a:tabLst>
                <a:tab pos="130175" algn="l"/>
              </a:tabLst>
            </a:pPr>
            <a:r>
              <a:rPr lang="it-IT" sz="4400" b="1" dirty="0" smtClean="0">
                <a:latin typeface="+mn-lt"/>
                <a:cs typeface="Times New Roman" pitchFamily="18" charset="0"/>
              </a:rPr>
              <a:t>Uno strano caso di</a:t>
            </a:r>
          </a:p>
          <a:p>
            <a:pPr algn="ctr" eaLnBrk="0" hangingPunct="0">
              <a:tabLst>
                <a:tab pos="130175" algn="l"/>
              </a:tabLst>
            </a:pPr>
            <a:r>
              <a:rPr lang="it-IT" sz="4400" b="1" dirty="0" smtClean="0">
                <a:latin typeface="+mn-lt"/>
                <a:cs typeface="Times New Roman" pitchFamily="18" charset="0"/>
              </a:rPr>
              <a:t> convulsione </a:t>
            </a:r>
            <a:r>
              <a:rPr lang="it-IT" sz="4400" b="1" dirty="0" err="1" smtClean="0">
                <a:latin typeface="+mn-lt"/>
                <a:cs typeface="Times New Roman" pitchFamily="18" charset="0"/>
              </a:rPr>
              <a:t>afebbrile</a:t>
            </a:r>
            <a:endParaRPr lang="it-IT" sz="4400" b="1" dirty="0" smtClean="0">
              <a:latin typeface="+mn-lt"/>
              <a:cs typeface="Times New Roman" pitchFamily="18" charset="0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sz="2800" b="1" dirty="0">
              <a:latin typeface="+mn-lt"/>
              <a:cs typeface="Times New Roman" pitchFamily="18" charset="0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sz="2400" b="1" dirty="0" smtClean="0">
              <a:latin typeface="+mn-lt"/>
              <a:cs typeface="Times New Roman" pitchFamily="18" charset="0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sz="4000" dirty="0" smtClean="0">
              <a:solidFill>
                <a:srgbClr val="000099"/>
              </a:solidFill>
              <a:latin typeface="+mn-lt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sz="20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algn="ctr" eaLnBrk="0" hangingPunct="0">
              <a:tabLst>
                <a:tab pos="130175" algn="l"/>
              </a:tabLst>
            </a:pPr>
            <a:endParaRPr lang="it-IT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929058" y="6286520"/>
            <a:ext cx="5214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tabLst>
                <a:tab pos="130175" algn="l"/>
              </a:tabLst>
            </a:pPr>
            <a:r>
              <a:rPr lang="it-IT" sz="2400" i="1" dirty="0" smtClean="0">
                <a:latin typeface="+mn-lt"/>
                <a:cs typeface="Times New Roman" pitchFamily="18" charset="0"/>
              </a:rPr>
              <a:t>AIF:Dott.ssa C. Silvestre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</p:spPr>
        <p:txBody>
          <a:bodyPr/>
          <a:lstStyle/>
          <a:p>
            <a:r>
              <a:rPr lang="it-IT" dirty="0" smtClean="0"/>
              <a:t>       </a:t>
            </a:r>
            <a:endParaRPr lang="it-IT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890722"/>
            <a:ext cx="8715436" cy="353854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cs typeface="Arial" pitchFamily="34" charset="0"/>
              </a:rPr>
              <a:t>Assenza di segni meningei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cs typeface="Arial" pitchFamily="34" charset="0"/>
              </a:rPr>
              <a:t>Assenza di febbre</a:t>
            </a:r>
            <a:endParaRPr lang="it-IT" sz="2400" b="1" dirty="0" smtClean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>
                <a:cs typeface="Arial" pitchFamily="34" charset="0"/>
              </a:rPr>
              <a:t>Anamnesi familiare: non </a:t>
            </a:r>
            <a:r>
              <a:rPr lang="it-IT" sz="2400" dirty="0" err="1" smtClean="0">
                <a:cs typeface="Arial" pitchFamily="34" charset="0"/>
              </a:rPr>
              <a:t>contributoria</a:t>
            </a:r>
            <a:endParaRPr lang="it-IT" sz="2400" dirty="0" smtClean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>
                <a:cs typeface="Arial" pitchFamily="34" charset="0"/>
              </a:rPr>
              <a:t>Anamnesi patologica remota: non </a:t>
            </a:r>
            <a:r>
              <a:rPr lang="it-IT" sz="2400" dirty="0" err="1" smtClean="0">
                <a:cs typeface="Arial" pitchFamily="34" charset="0"/>
              </a:rPr>
              <a:t>contributoria</a:t>
            </a:r>
            <a:endParaRPr lang="it-IT" sz="2400" dirty="0" smtClean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>
                <a:cs typeface="Arial" pitchFamily="34" charset="0"/>
              </a:rPr>
              <a:t>Anamnesi patologica prossima:  diarrea e vomito da circa 2 </a:t>
            </a:r>
            <a:r>
              <a:rPr lang="it-IT" sz="2400" dirty="0" err="1" smtClean="0">
                <a:cs typeface="Arial" pitchFamily="34" charset="0"/>
              </a:rPr>
              <a:t>gg</a:t>
            </a:r>
            <a:endParaRPr lang="it-IT" sz="2400" dirty="0" smtClean="0">
              <a:cs typeface="Arial" pitchFamily="34" charset="0"/>
            </a:endParaRPr>
          </a:p>
        </p:txBody>
      </p:sp>
      <p:sp>
        <p:nvSpPr>
          <p:cNvPr id="4" name="Titolo 3"/>
          <p:cNvSpPr txBox="1">
            <a:spLocks/>
          </p:cNvSpPr>
          <p:nvPr/>
        </p:nvSpPr>
        <p:spPr>
          <a:xfrm>
            <a:off x="285720" y="285728"/>
            <a:ext cx="321471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Valeria</a:t>
            </a:r>
            <a:endParaRPr kumimoji="0" lang="it-IT" sz="5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386" name="Picture 2" descr="C:\Users\pina.deluca\Desktop\images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00042"/>
            <a:ext cx="2286000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42845" y="692696"/>
            <a:ext cx="5715040" cy="2236238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endParaRPr lang="it-IT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it-IT" sz="1900" dirty="0" smtClean="0">
                <a:latin typeface="Times New Roman" pitchFamily="18" charset="0"/>
                <a:cs typeface="Times New Roman" pitchFamily="18" charset="0"/>
              </a:rPr>
              <a:t>Emocromo: nella norma                                                                         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it-IT" sz="1900" dirty="0" smtClean="0">
                <a:latin typeface="Times New Roman" pitchFamily="18" charset="0"/>
                <a:cs typeface="Times New Roman" pitchFamily="18" charset="0"/>
              </a:rPr>
              <a:t>Emocoltura : negativa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it-IT" sz="1900" dirty="0" smtClean="0">
                <a:latin typeface="Times New Roman" pitchFamily="18" charset="0"/>
                <a:cs typeface="Times New Roman" pitchFamily="18" charset="0"/>
              </a:rPr>
              <a:t>PCR : negative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it-IT" sz="1900" dirty="0" smtClean="0">
                <a:latin typeface="Times New Roman" pitchFamily="18" charset="0"/>
                <a:cs typeface="Times New Roman" pitchFamily="18" charset="0"/>
              </a:rPr>
              <a:t>Assenza di febbre</a:t>
            </a:r>
          </a:p>
          <a:p>
            <a:pPr algn="l">
              <a:lnSpc>
                <a:spcPct val="150000"/>
              </a:lnSpc>
              <a:defRPr/>
            </a:pPr>
            <a:endParaRPr lang="it-IT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  <a:defRPr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  <a:defRPr/>
            </a:pPr>
            <a:endParaRPr lang="it-IT" sz="20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  <a:defRPr/>
            </a:pPr>
            <a:endParaRPr lang="it-IT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29388" y="3286124"/>
            <a:ext cx="2154243" cy="122396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DISORDINI DEL METABOLISMO</a:t>
            </a:r>
            <a:endParaRPr lang="it-IT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arentesi graffa chiusa 10"/>
          <p:cNvSpPr/>
          <p:nvPr/>
        </p:nvSpPr>
        <p:spPr>
          <a:xfrm>
            <a:off x="5929322" y="3214686"/>
            <a:ext cx="304785" cy="1655763"/>
          </a:xfrm>
          <a:prstGeom prst="rightBrace">
            <a:avLst/>
          </a:prstGeom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Parentesi graffa chiusa 12"/>
          <p:cNvSpPr/>
          <p:nvPr/>
        </p:nvSpPr>
        <p:spPr>
          <a:xfrm>
            <a:off x="5929322" y="6072206"/>
            <a:ext cx="357190" cy="571480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6500826" y="6062690"/>
            <a:ext cx="2428892" cy="723896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DISORDINI DELLA COAGULAZIONE</a:t>
            </a:r>
            <a:endParaRPr lang="it-IT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500826" y="5072074"/>
            <a:ext cx="2500330" cy="64294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CROMOSOMAPATIE</a:t>
            </a:r>
            <a:endParaRPr lang="it-IT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Parentesi graffa chiusa 16"/>
          <p:cNvSpPr/>
          <p:nvPr/>
        </p:nvSpPr>
        <p:spPr>
          <a:xfrm>
            <a:off x="5929322" y="5085184"/>
            <a:ext cx="304785" cy="642942"/>
          </a:xfrm>
          <a:prstGeom prst="rightBrace">
            <a:avLst/>
          </a:prstGeom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51520" y="214290"/>
            <a:ext cx="25859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 smtClean="0">
                <a:latin typeface="+mn-lt"/>
              </a:rPr>
              <a:t>Valeria...</a:t>
            </a:r>
            <a:endParaRPr lang="it-IT" sz="4400" b="1" dirty="0">
              <a:latin typeface="+mn-lt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533886" y="1707079"/>
            <a:ext cx="2214578" cy="78581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chemeClr val="tx1"/>
                </a:solidFill>
              </a:rPr>
              <a:t>INFEZIONI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20" name="Parentesi graffa chiusa 19"/>
          <p:cNvSpPr/>
          <p:nvPr/>
        </p:nvSpPr>
        <p:spPr>
          <a:xfrm>
            <a:off x="5929322" y="1340768"/>
            <a:ext cx="304785" cy="1529417"/>
          </a:xfrm>
          <a:prstGeom prst="rightBrace">
            <a:avLst>
              <a:gd name="adj1" fmla="val 48002"/>
              <a:gd name="adj2" fmla="val 50000"/>
            </a:avLst>
          </a:prstGeom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14" name="Picture 6" descr="question-ma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3755" y="112939"/>
            <a:ext cx="1056717" cy="108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ttangolo 25"/>
          <p:cNvSpPr/>
          <p:nvPr/>
        </p:nvSpPr>
        <p:spPr>
          <a:xfrm>
            <a:off x="0" y="3214686"/>
            <a:ext cx="57864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EAB-Ammonio-acido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lattico: nella norma</a:t>
            </a:r>
          </a:p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Aminoacidemia-amnoaciduria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: nella norma</a:t>
            </a:r>
          </a:p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Acilcarnitine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-acidi organici urinari : nella norma</a:t>
            </a:r>
          </a:p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Indici di funzionalità d’organo: nella norma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0" y="5143512"/>
            <a:ext cx="578644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Assenza di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dismorfismi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 malformazioni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0" y="6143644"/>
            <a:ext cx="5715008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ü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PT ed APTT: nella norma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 bwMode="auto">
          <a:xfrm>
            <a:off x="285720" y="285728"/>
            <a:ext cx="8229600" cy="8509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+mn-lt"/>
              </a:rPr>
              <a:t>R.M.N. 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 bwMode="auto">
          <a:xfrm>
            <a:off x="250825" y="1556891"/>
            <a:ext cx="8642350" cy="2943679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Sequenze: TSE-T2w, piani coronali e sagittali;3D-GrE pesante in T1; FLAIR, - T2w piani assiali;</a:t>
            </a: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DWI con calcolo delle mappe di ADC, piani assiali; SE-T1w post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MdC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paramagnetico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e.v.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, piani</a:t>
            </a: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assiali e coronali; 3D-TOF per lo studio angiografico del poligono.</a:t>
            </a:r>
          </a:p>
          <a:p>
            <a:pPr>
              <a:buFontTx/>
              <a:buNone/>
              <a:defRPr/>
            </a:pP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Assenza di aree di alterata intensità di segnale e morfologia a carico del tessuto nervoso.</a:t>
            </a: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Normale per l’età il grado di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mielinizzazione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della sostanza bianca.</a:t>
            </a: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Regolari le strutture ipotalamo-ipofisarie.</a:t>
            </a: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Sistema ventricolare sopra e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sottotentoriale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in sede e di normali dimensioni.</a:t>
            </a:r>
          </a:p>
          <a:p>
            <a:pPr>
              <a:buFontTx/>
              <a:buNone/>
              <a:defRPr/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Spazi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subaracnoidei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pericerebrali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di normale ampiezza.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357188" y="1571625"/>
            <a:ext cx="8786812" cy="1400175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it-IT" sz="28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it-IT" sz="3200" b="1" kern="0" dirty="0">
              <a:latin typeface="Edwardian Script ITC" pitchFamily="66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it-IT" sz="3200" b="1" kern="0" dirty="0">
              <a:latin typeface="Edwardian Script ITC" pitchFamily="66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0" y="765175"/>
            <a:ext cx="9358313" cy="5040313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2800" kern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it-IT" sz="3200" b="1" kern="0" dirty="0">
              <a:latin typeface="Edwardian Script ITC" pitchFamily="66" charset="0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-323850"/>
            <a:ext cx="1841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>
              <a:latin typeface="Arial" charset="0"/>
            </a:endParaRPr>
          </a:p>
          <a:p>
            <a:pPr eaLnBrk="0" hangingPunct="0"/>
            <a:endParaRPr lang="it-IT" sz="1800">
              <a:latin typeface="Arial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0" y="4929198"/>
            <a:ext cx="9001156" cy="85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it-IT" sz="3600" b="1" kern="0" dirty="0" smtClean="0">
                <a:latin typeface="+mn-lt"/>
                <a:ea typeface="+mj-ea"/>
                <a:cs typeface="+mj-cs"/>
              </a:rPr>
              <a:t>Elettroencefalogramma in fase intercritica</a:t>
            </a:r>
            <a:endParaRPr lang="it-IT" sz="3600" b="1" kern="0" dirty="0">
              <a:latin typeface="+mn-lt"/>
              <a:ea typeface="+mj-ea"/>
              <a:cs typeface="+mj-cs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 bwMode="auto">
          <a:xfrm>
            <a:off x="285720" y="6143644"/>
            <a:ext cx="2143140" cy="428628"/>
          </a:xfrm>
          <a:prstGeom prst="rect">
            <a:avLst/>
          </a:prstGeom>
          <a:noFill/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it-IT" sz="2000" kern="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7" descr="imagine pvl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16632"/>
            <a:ext cx="1872208" cy="1305761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285720" y="6143644"/>
            <a:ext cx="221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kern="0" dirty="0" smtClean="0"/>
              <a:t>   Nella norma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420888"/>
            <a:ext cx="8715436" cy="3451824"/>
          </a:xfrm>
        </p:spPr>
        <p:txBody>
          <a:bodyPr>
            <a:normAutofit/>
          </a:bodyPr>
          <a:lstStyle/>
          <a:p>
            <a:r>
              <a:rPr lang="it-IT" sz="3200" dirty="0" smtClean="0">
                <a:cs typeface="Arial" pitchFamily="34" charset="0"/>
              </a:rPr>
              <a:t>Assenza di ulteriori episodi critici</a:t>
            </a:r>
          </a:p>
          <a:p>
            <a:pPr>
              <a:buNone/>
            </a:pPr>
            <a:endParaRPr lang="it-IT" sz="3200" dirty="0" smtClean="0">
              <a:cs typeface="Arial" pitchFamily="34" charset="0"/>
            </a:endParaRPr>
          </a:p>
          <a:p>
            <a:r>
              <a:rPr lang="it-IT" sz="3200" dirty="0" smtClean="0">
                <a:cs typeface="Arial" pitchFamily="34" charset="0"/>
              </a:rPr>
              <a:t>Graduale riduzione della diarrea</a:t>
            </a:r>
          </a:p>
          <a:p>
            <a:pPr>
              <a:buNone/>
            </a:pPr>
            <a:endParaRPr lang="it-IT" sz="3200" dirty="0" smtClean="0">
              <a:cs typeface="Arial" pitchFamily="34" charset="0"/>
            </a:endParaRPr>
          </a:p>
          <a:p>
            <a:r>
              <a:rPr lang="it-IT" sz="3200" dirty="0" smtClean="0">
                <a:cs typeface="Arial" pitchFamily="34" charset="0"/>
              </a:rPr>
              <a:t>Assenza di febbre</a:t>
            </a:r>
          </a:p>
          <a:p>
            <a:endParaRPr lang="it-IT" sz="2400" dirty="0" smtClean="0">
              <a:cs typeface="Arial" pitchFamily="34" charset="0"/>
            </a:endParaRPr>
          </a:p>
        </p:txBody>
      </p:sp>
      <p:sp>
        <p:nvSpPr>
          <p:cNvPr id="4" name="Titolo 3"/>
          <p:cNvSpPr txBox="1">
            <a:spLocks/>
          </p:cNvSpPr>
          <p:nvPr/>
        </p:nvSpPr>
        <p:spPr>
          <a:xfrm>
            <a:off x="285720" y="285728"/>
            <a:ext cx="5286412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Durante</a:t>
            </a:r>
            <a:r>
              <a:rPr kumimoji="0" lang="it-IT" sz="5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la degenza</a:t>
            </a:r>
            <a:endParaRPr kumimoji="0" lang="it-IT" sz="5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16386" name="Picture 2" descr="C:\Users\pina.deluca\Desktop\images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00042"/>
            <a:ext cx="2286000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/>
          <a:lstStyle/>
          <a:p>
            <a:r>
              <a:rPr lang="it-IT" i="1" dirty="0" smtClean="0">
                <a:latin typeface="+mn-lt"/>
              </a:rPr>
              <a:t>  </a:t>
            </a:r>
            <a:r>
              <a:rPr lang="it-IT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Nel </a:t>
            </a:r>
            <a:r>
              <a:rPr lang="it-IT" b="1" i="1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frattempo…</a:t>
            </a:r>
            <a:r>
              <a:rPr lang="it-IT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 </a:t>
            </a:r>
            <a:endParaRPr lang="it-IT" b="1" i="1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2079496"/>
            <a:ext cx="8229600" cy="37257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Storia </a:t>
            </a:r>
            <a:r>
              <a:rPr lang="it-IT" dirty="0" err="1" smtClean="0"/>
              <a:t>clinica…</a:t>
            </a:r>
            <a:r>
              <a:rPr lang="it-IT" dirty="0" smtClean="0"/>
              <a:t>..</a:t>
            </a:r>
            <a:r>
              <a:rPr lang="it-IT" sz="2800" dirty="0" smtClean="0">
                <a:cs typeface="Arial" pitchFamily="34" charset="0"/>
              </a:rPr>
              <a:t>diarrea e vomito da circa 2 </a:t>
            </a:r>
            <a:r>
              <a:rPr lang="it-IT" sz="2800" dirty="0" err="1" smtClean="0">
                <a:cs typeface="Arial" pitchFamily="34" charset="0"/>
              </a:rPr>
              <a:t>gg</a:t>
            </a:r>
            <a:endParaRPr lang="it-IT" sz="2800" dirty="0" smtClean="0">
              <a:cs typeface="Arial" pitchFamily="34" charset="0"/>
            </a:endParaRPr>
          </a:p>
          <a:p>
            <a:pPr algn="ctr">
              <a:buNone/>
            </a:pPr>
            <a:endParaRPr lang="it-IT" sz="2800" dirty="0" smtClean="0">
              <a:cs typeface="Arial" pitchFamily="34" charset="0"/>
            </a:endParaRP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err="1" smtClean="0"/>
              <a:t>Coprocoltura</a:t>
            </a:r>
            <a:r>
              <a:rPr lang="it-IT" smtClean="0"/>
              <a:t>, parassitologico, </a:t>
            </a:r>
            <a:r>
              <a:rPr lang="it-IT" dirty="0" smtClean="0"/>
              <a:t>ricerca </a:t>
            </a:r>
            <a:r>
              <a:rPr lang="it-IT" dirty="0" err="1" smtClean="0"/>
              <a:t>rotavirus</a:t>
            </a:r>
            <a:r>
              <a:rPr lang="it-IT" dirty="0" smtClean="0"/>
              <a:t> e </a:t>
            </a:r>
            <a:r>
              <a:rPr lang="it-IT" dirty="0" err="1" smtClean="0"/>
              <a:t>adenovirus</a:t>
            </a:r>
            <a:r>
              <a:rPr lang="it-IT" dirty="0" smtClean="0"/>
              <a:t> sulle feci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u="sng" dirty="0" smtClean="0"/>
              <a:t>POSITIVITA’ DEL ROTAVIRUS SULLE FECI</a:t>
            </a:r>
            <a:endParaRPr lang="it-IT" u="sng" dirty="0"/>
          </a:p>
        </p:txBody>
      </p:sp>
      <p:sp>
        <p:nvSpPr>
          <p:cNvPr id="6" name="Freccia in giù 5"/>
          <p:cNvSpPr/>
          <p:nvPr/>
        </p:nvSpPr>
        <p:spPr>
          <a:xfrm>
            <a:off x="4286248" y="2856356"/>
            <a:ext cx="785818" cy="428628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4286248" y="4368524"/>
            <a:ext cx="785818" cy="428628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/>
          <a:lstStyle/>
          <a:p>
            <a:r>
              <a:rPr lang="it-IT" sz="5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5400" b="1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Rotavirus</a:t>
            </a:r>
            <a:endParaRPr lang="it-IT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542926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it-IT" sz="2000" dirty="0" smtClean="0">
                <a:cs typeface="Arial" pitchFamily="34" charset="0"/>
              </a:rPr>
              <a:t>Virus ad RNA, 5 </a:t>
            </a:r>
            <a:r>
              <a:rPr lang="it-IT" sz="2000" dirty="0" err="1" smtClean="0">
                <a:cs typeface="Arial" pitchFamily="34" charset="0"/>
              </a:rPr>
              <a:t>sierogruppi</a:t>
            </a:r>
            <a:r>
              <a:rPr lang="it-IT" sz="2000" dirty="0" smtClean="0">
                <a:cs typeface="Arial" pitchFamily="34" charset="0"/>
              </a:rPr>
              <a:t>(A,B,C,D,E)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cs typeface="Arial" pitchFamily="34" charset="0"/>
              </a:rPr>
              <a:t>E il maggior responsabile di gastroenterite grave nel bambino &lt; 5 anni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cs typeface="Arial" pitchFamily="34" charset="0"/>
              </a:rPr>
              <a:t>Causa ogni anno 25milioni di visite mediche, 2milioni di ricoveri ospedalieri e 600mila decessi sotto i 2 anni (85% nei paesi in via di sviluppo).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cs typeface="Arial" pitchFamily="34" charset="0"/>
              </a:rPr>
              <a:t>In Italia la mortalità è bassa circa dieci/morti anno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cs typeface="Arial" pitchFamily="34" charset="0"/>
              </a:rPr>
              <a:t>La morbilità è elevata: 300mila casi gestiti a domicilio,80mila visite mediche,10mila ricoveri ospedalieri.</a:t>
            </a:r>
          </a:p>
          <a:p>
            <a:pPr>
              <a:lnSpc>
                <a:spcPct val="200000"/>
              </a:lnSpc>
            </a:pPr>
            <a:endParaRPr lang="it-IT" sz="2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pina.deluca\Desktop\rotavi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2668" y="116632"/>
            <a:ext cx="1533828" cy="1515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024" y="332656"/>
            <a:ext cx="5148064" cy="638944"/>
          </a:xfrm>
        </p:spPr>
        <p:txBody>
          <a:bodyPr>
            <a:noAutofit/>
          </a:bodyPr>
          <a:lstStyle/>
          <a:p>
            <a:r>
              <a:rPr lang="it-IT" sz="40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Rotavirus-convulsioni</a:t>
            </a:r>
            <a:r>
              <a:rPr lang="it-IT" sz="4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</a:t>
            </a:r>
            <a:r>
              <a:rPr lang="it-IT" sz="4000" b="1" dirty="0" smtClean="0">
                <a:solidFill>
                  <a:srgbClr val="FF0066"/>
                </a:solidFill>
                <a:latin typeface="+mn-lt"/>
                <a:cs typeface="Arial" pitchFamily="34" charset="0"/>
              </a:rPr>
              <a:t>         </a:t>
            </a:r>
            <a:r>
              <a:rPr lang="it-IT" sz="4000" dirty="0" smtClean="0">
                <a:latin typeface="+mn-lt"/>
              </a:rPr>
              <a:t>   </a:t>
            </a:r>
            <a:r>
              <a:rPr lang="it-IT" sz="4000" b="1" dirty="0" smtClean="0">
                <a:latin typeface="+mn-lt"/>
                <a:cs typeface="Arial" pitchFamily="34" charset="0"/>
              </a:rPr>
              <a:t> </a:t>
            </a:r>
            <a:endParaRPr lang="it-IT" sz="4000" b="1" dirty="0">
              <a:latin typeface="+mn-lt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8662" y="1643050"/>
            <a:ext cx="7072362" cy="2928958"/>
          </a:xfr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La </a:t>
            </a:r>
            <a:r>
              <a:rPr lang="it-IT" sz="2400" b="1" dirty="0" err="1" smtClean="0">
                <a:solidFill>
                  <a:srgbClr val="000066"/>
                </a:solidFill>
                <a:cs typeface="Arial" pitchFamily="34" charset="0"/>
              </a:rPr>
              <a:t>gastoenterite</a:t>
            </a: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 da </a:t>
            </a:r>
            <a:r>
              <a:rPr lang="it-IT" sz="2400" b="1" dirty="0" err="1" smtClean="0">
                <a:solidFill>
                  <a:srgbClr val="000066"/>
                </a:solidFill>
                <a:cs typeface="Arial" pitchFamily="34" charset="0"/>
              </a:rPr>
              <a:t>Rotavirus</a:t>
            </a: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 associata a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convulsione </a:t>
            </a:r>
            <a:r>
              <a:rPr lang="it-IT" sz="2400" b="1" dirty="0" err="1" smtClean="0">
                <a:solidFill>
                  <a:srgbClr val="000066"/>
                </a:solidFill>
                <a:cs typeface="Arial" pitchFamily="34" charset="0"/>
              </a:rPr>
              <a:t>afebbrile</a:t>
            </a: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 è un processo autolimitante,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non necessita di terapia.</a:t>
            </a:r>
          </a:p>
          <a:p>
            <a:pPr>
              <a:buNone/>
            </a:pPr>
            <a:endParaRPr lang="it-IT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Non vi è rischio  aumentato di epilessia o di sequele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neurologiche, lo SPM è normale.</a:t>
            </a:r>
          </a:p>
          <a:p>
            <a:pPr algn="ctr">
              <a:buNone/>
            </a:pPr>
            <a:r>
              <a:rPr lang="it-IT" sz="2400" b="1" dirty="0" smtClean="0">
                <a:solidFill>
                  <a:srgbClr val="000066"/>
                </a:solidFill>
                <a:cs typeface="Arial" pitchFamily="34" charset="0"/>
              </a:rPr>
              <a:t>                   </a:t>
            </a:r>
            <a:r>
              <a:rPr lang="it-IT" sz="2400" dirty="0" smtClean="0">
                <a:cs typeface="Arial" pitchFamily="34" charset="0"/>
              </a:rPr>
              <a:t>                </a:t>
            </a:r>
          </a:p>
          <a:p>
            <a:pPr algn="ctr">
              <a:buNone/>
            </a:pPr>
            <a:endParaRPr lang="it-IT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55576" y="551723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</a:t>
            </a:r>
            <a: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it-IT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it-IT" sz="53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786314" y="5929330"/>
            <a:ext cx="3923928" cy="707886"/>
          </a:xfrm>
          <a:prstGeom prst="rect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16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-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Kawashima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H.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et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All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: Life Sci (2004)</a:t>
            </a:r>
          </a:p>
          <a:p>
            <a:pPr>
              <a:buNone/>
            </a:pP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-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Fasheh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Youssef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W.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et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All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: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Pediatr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Emerg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Care(2011) </a:t>
            </a:r>
          </a:p>
          <a:p>
            <a:pPr>
              <a:buNone/>
            </a:pP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-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Hung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JJ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et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All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: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Chang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GungMed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J (2003)</a:t>
            </a:r>
            <a:endParaRPr lang="it-IT" sz="1200" b="1" dirty="0" smtClean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024" y="332656"/>
            <a:ext cx="5148064" cy="638944"/>
          </a:xfrm>
        </p:spPr>
        <p:txBody>
          <a:bodyPr>
            <a:noAutofit/>
          </a:bodyPr>
          <a:lstStyle/>
          <a:p>
            <a:r>
              <a:rPr lang="it-IT" sz="40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Rotavirus-convulsioni</a:t>
            </a:r>
            <a:r>
              <a:rPr lang="it-IT" sz="4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</a:t>
            </a:r>
            <a:r>
              <a:rPr lang="it-IT" sz="4000" b="1" dirty="0" smtClean="0">
                <a:solidFill>
                  <a:srgbClr val="FF0066"/>
                </a:solidFill>
                <a:latin typeface="+mn-lt"/>
                <a:cs typeface="Arial" pitchFamily="34" charset="0"/>
              </a:rPr>
              <a:t>         </a:t>
            </a:r>
            <a:r>
              <a:rPr lang="it-IT" sz="4000" dirty="0" smtClean="0">
                <a:latin typeface="+mn-lt"/>
              </a:rPr>
              <a:t>   </a:t>
            </a:r>
            <a:r>
              <a:rPr lang="it-IT" sz="4000" b="1" dirty="0" smtClean="0">
                <a:latin typeface="+mn-lt"/>
                <a:cs typeface="Arial" pitchFamily="34" charset="0"/>
              </a:rPr>
              <a:t> </a:t>
            </a:r>
            <a:endParaRPr lang="it-IT" sz="4000" b="1" dirty="0">
              <a:latin typeface="+mn-lt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1571612"/>
            <a:ext cx="7215238" cy="3214710"/>
          </a:xfr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b="1" dirty="0" smtClean="0">
                <a:solidFill>
                  <a:srgbClr val="000066"/>
                </a:solidFill>
                <a:cs typeface="Arial" pitchFamily="34" charset="0"/>
              </a:rPr>
              <a:t>Si ipotizzano 2 meccanismi patogenetici:</a:t>
            </a:r>
          </a:p>
          <a:p>
            <a:pPr>
              <a:buNone/>
            </a:pPr>
            <a:endParaRPr lang="it-IT" sz="20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000066"/>
                </a:solidFill>
                <a:cs typeface="Arial" pitchFamily="34" charset="0"/>
              </a:rPr>
              <a:t>1) infiammatorio legato alla maggiore concentrazione di </a:t>
            </a:r>
            <a:r>
              <a:rPr lang="it-IT" sz="2000" b="1" dirty="0" err="1" smtClean="0">
                <a:solidFill>
                  <a:srgbClr val="000066"/>
                </a:solidFill>
                <a:cs typeface="Arial" pitchFamily="34" charset="0"/>
              </a:rPr>
              <a:t>citochine</a:t>
            </a:r>
            <a:r>
              <a:rPr lang="it-IT" sz="2000" b="1" dirty="0" smtClean="0">
                <a:solidFill>
                  <a:srgbClr val="000066"/>
                </a:solidFill>
                <a:cs typeface="Arial" pitchFamily="34" charset="0"/>
              </a:rPr>
              <a:t> (IL6 ed 8)</a:t>
            </a:r>
          </a:p>
          <a:p>
            <a:pPr>
              <a:buNone/>
            </a:pPr>
            <a:endParaRPr lang="it-IT" sz="20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000066"/>
                </a:solidFill>
                <a:cs typeface="Arial" pitchFamily="34" charset="0"/>
              </a:rPr>
              <a:t> 2) citotossico in cui una tossina citotossica(NSP4)attraverso il       danno della mucosa gastrica raggiunge il SNC attraverso il  circolo ematico ed inibisce la mobilizzazione di Ca</a:t>
            </a:r>
          </a:p>
          <a:p>
            <a:pPr algn="ctr">
              <a:buNone/>
            </a:pPr>
            <a:r>
              <a:rPr lang="it-IT" sz="2000" dirty="0" smtClean="0">
                <a:cs typeface="Arial" pitchFamily="34" charset="0"/>
              </a:rPr>
              <a:t>                               </a:t>
            </a:r>
            <a:endParaRPr lang="it-IT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55576" y="551723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</a:t>
            </a:r>
            <a: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it-IT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it-IT" sz="53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57752" y="6000768"/>
            <a:ext cx="3923928" cy="646331"/>
          </a:xfrm>
          <a:prstGeom prst="rect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-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Kawashima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H.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et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All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: Life Sci (2004)</a:t>
            </a:r>
          </a:p>
          <a:p>
            <a:pPr>
              <a:buNone/>
            </a:pP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-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Fasheh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Youssef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W.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et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All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: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Pediatr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Emerg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Care(2011) </a:t>
            </a:r>
          </a:p>
          <a:p>
            <a:pPr>
              <a:buNone/>
            </a:pP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-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Hung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JJ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et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All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: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Chang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rgbClr val="000099"/>
                </a:solidFill>
                <a:latin typeface="+mn-lt"/>
                <a:cs typeface="Arial" pitchFamily="34" charset="0"/>
              </a:rPr>
              <a:t>GungMed</a:t>
            </a:r>
            <a:r>
              <a:rPr lang="it-IT" sz="1200" b="1" dirty="0" smtClean="0">
                <a:solidFill>
                  <a:srgbClr val="000099"/>
                </a:solidFill>
                <a:latin typeface="+mn-lt"/>
                <a:cs typeface="Arial" pitchFamily="34" charset="0"/>
              </a:rPr>
              <a:t> J (2003)</a:t>
            </a:r>
            <a:endParaRPr lang="it-IT" sz="1200" b="1" dirty="0" smtClean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18252" y="714356"/>
          <a:ext cx="8258204" cy="495316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400204"/>
              </a:tblGrid>
              <a:tr h="592837">
                <a:tc>
                  <a:txBody>
                    <a:bodyPr/>
                    <a:lstStyle/>
                    <a:p>
                      <a:endParaRPr lang="it-IT" sz="1600" b="1" noProof="0" dirty="0">
                        <a:solidFill>
                          <a:srgbClr val="000099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Caso1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Caso2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Caso3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Caso4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Caso5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92837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Età (mesi)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23 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15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21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23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14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934599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Convulsione/</a:t>
                      </a:r>
                      <a:r>
                        <a:rPr lang="it-IT" sz="1600" b="1" dirty="0" err="1" smtClean="0">
                          <a:solidFill>
                            <a:srgbClr val="000099"/>
                          </a:solidFill>
                        </a:rPr>
                        <a:t>Gea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Tonico clonica </a:t>
                      </a:r>
                      <a:r>
                        <a:rPr lang="it-IT" sz="1600" dirty="0" err="1" smtClean="0">
                          <a:solidFill>
                            <a:srgbClr val="000099"/>
                          </a:solidFill>
                        </a:rPr>
                        <a:t>gen</a:t>
                      </a:r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/si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Tonico clonica </a:t>
                      </a:r>
                      <a:r>
                        <a:rPr lang="it-IT" sz="1600" dirty="0" err="1" smtClean="0">
                          <a:solidFill>
                            <a:srgbClr val="000099"/>
                          </a:solidFill>
                        </a:rPr>
                        <a:t>gen</a:t>
                      </a:r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/si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Tonica/si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Tonico clonica </a:t>
                      </a:r>
                      <a:r>
                        <a:rPr lang="it-IT" sz="1600" dirty="0" err="1" smtClean="0">
                          <a:solidFill>
                            <a:srgbClr val="000099"/>
                          </a:solidFill>
                        </a:rPr>
                        <a:t>gen</a:t>
                      </a:r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/si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Assenza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26722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EEG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92837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RMN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no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no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no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no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92837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Elettroliti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</a:t>
                      </a:r>
                      <a:r>
                        <a:rPr lang="it-IT" sz="1600" baseline="0" dirty="0" smtClean="0">
                          <a:solidFill>
                            <a:srgbClr val="000099"/>
                          </a:solidFill>
                        </a:rPr>
                        <a:t>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</a:t>
                      </a:r>
                      <a:r>
                        <a:rPr lang="it-IT" sz="1600" baseline="0" dirty="0" smtClean="0">
                          <a:solidFill>
                            <a:srgbClr val="000099"/>
                          </a:solidFill>
                        </a:rPr>
                        <a:t>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</a:t>
                      </a:r>
                      <a:r>
                        <a:rPr lang="it-IT" sz="1600" baseline="0" dirty="0" smtClean="0">
                          <a:solidFill>
                            <a:srgbClr val="000099"/>
                          </a:solidFill>
                        </a:rPr>
                        <a:t>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Nella norma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rgbClr val="000099"/>
                          </a:solidFill>
                          <a:latin typeface="+mn-lt"/>
                        </a:rPr>
                        <a:t>Nella norma</a:t>
                      </a:r>
                      <a:endParaRPr lang="it-IT" sz="1600" b="0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5422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Terapia 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solidFill>
                            <a:srgbClr val="000099"/>
                          </a:solidFill>
                        </a:rPr>
                        <a:t>Diazepam</a:t>
                      </a:r>
                      <a:r>
                        <a:rPr lang="it-IT" sz="1600" baseline="0" dirty="0" smtClean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it-IT" sz="1600" baseline="0" dirty="0" err="1" smtClean="0">
                          <a:solidFill>
                            <a:srgbClr val="000099"/>
                          </a:solidFill>
                        </a:rPr>
                        <a:t>er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i="0" dirty="0">
                        <a:solidFill>
                          <a:srgbClr val="000099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solidFill>
                            <a:srgbClr val="000099"/>
                          </a:solidFill>
                        </a:rPr>
                        <a:t>Diazepam</a:t>
                      </a:r>
                      <a:r>
                        <a:rPr lang="it-IT" sz="1600" baseline="0" dirty="0" smtClean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it-IT" sz="1600" baseline="0" dirty="0" err="1" smtClean="0">
                          <a:solidFill>
                            <a:srgbClr val="000099"/>
                          </a:solidFill>
                        </a:rPr>
                        <a:t>er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66273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000099"/>
                          </a:solidFill>
                        </a:rPr>
                        <a:t>Sequele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99"/>
                          </a:solidFill>
                        </a:rPr>
                        <a:t>nessuna</a:t>
                      </a:r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5357818" y="6453336"/>
            <a:ext cx="38226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latin typeface="+mn-lt"/>
                <a:cs typeface="Arial" pitchFamily="34" charset="0"/>
              </a:rPr>
              <a:t>Plana </a:t>
            </a:r>
            <a:r>
              <a:rPr lang="it-IT" sz="1400" b="1" dirty="0" err="1" smtClean="0">
                <a:latin typeface="+mn-lt"/>
                <a:cs typeface="Arial" pitchFamily="34" charset="0"/>
              </a:rPr>
              <a:t>Fernandez</a:t>
            </a:r>
            <a:r>
              <a:rPr lang="it-IT" sz="1400" b="1" dirty="0" smtClean="0">
                <a:latin typeface="+mn-lt"/>
                <a:cs typeface="Arial" pitchFamily="34" charset="0"/>
              </a:rPr>
              <a:t> M </a:t>
            </a:r>
            <a:r>
              <a:rPr lang="it-IT" sz="1400" b="1" dirty="0" err="1" smtClean="0">
                <a:latin typeface="+mn-lt"/>
                <a:cs typeface="Arial" pitchFamily="34" charset="0"/>
              </a:rPr>
              <a:t>et</a:t>
            </a:r>
            <a:r>
              <a:rPr lang="it-IT" sz="1400" b="1" dirty="0" smtClean="0">
                <a:latin typeface="+mn-lt"/>
                <a:cs typeface="Arial" pitchFamily="34" charset="0"/>
              </a:rPr>
              <a:t> </a:t>
            </a:r>
            <a:r>
              <a:rPr lang="it-IT" sz="1400" b="1" dirty="0" err="1" smtClean="0">
                <a:latin typeface="+mn-lt"/>
                <a:cs typeface="Arial" pitchFamily="34" charset="0"/>
              </a:rPr>
              <a:t>All</a:t>
            </a:r>
            <a:r>
              <a:rPr lang="it-IT" sz="1400" b="1" dirty="0" smtClean="0">
                <a:latin typeface="+mn-lt"/>
                <a:cs typeface="Arial" pitchFamily="34" charset="0"/>
              </a:rPr>
              <a:t> An </a:t>
            </a:r>
            <a:r>
              <a:rPr lang="it-IT" sz="1400" b="1" dirty="0" err="1" smtClean="0">
                <a:latin typeface="+mn-lt"/>
                <a:cs typeface="Arial" pitchFamily="34" charset="0"/>
              </a:rPr>
              <a:t>Pediatr</a:t>
            </a:r>
            <a:r>
              <a:rPr lang="it-IT" sz="1400" b="1" dirty="0" smtClean="0">
                <a:latin typeface="+mn-lt"/>
                <a:cs typeface="Arial" pitchFamily="34" charset="0"/>
              </a:rPr>
              <a:t> (2008)</a:t>
            </a:r>
            <a:endParaRPr lang="it-IT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</a:t>
            </a:r>
            <a:endParaRPr lang="it-IT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3776116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cs typeface="Arial" pitchFamily="34" charset="0"/>
              </a:rPr>
              <a:t> </a:t>
            </a:r>
            <a:r>
              <a:rPr lang="it-IT" sz="2800" dirty="0" smtClean="0">
                <a:cs typeface="Arial" pitchFamily="34" charset="0"/>
              </a:rPr>
              <a:t>dimessa senza terapia dopo 6 giorni</a:t>
            </a:r>
          </a:p>
          <a:p>
            <a:pPr>
              <a:buNone/>
            </a:pPr>
            <a:endParaRPr lang="it-IT" sz="2800" dirty="0" smtClean="0">
              <a:cs typeface="Arial" pitchFamily="34" charset="0"/>
            </a:endParaRPr>
          </a:p>
          <a:p>
            <a:r>
              <a:rPr lang="it-IT" sz="2800" dirty="0" smtClean="0">
                <a:cs typeface="Arial" pitchFamily="34" charset="0"/>
              </a:rPr>
              <a:t>affidata al proprio pediatra curante</a:t>
            </a:r>
          </a:p>
          <a:p>
            <a:pPr>
              <a:buNone/>
            </a:pPr>
            <a:endParaRPr lang="it-IT" sz="2800" dirty="0" smtClean="0">
              <a:cs typeface="Arial" pitchFamily="34" charset="0"/>
            </a:endParaRPr>
          </a:p>
          <a:p>
            <a:r>
              <a:rPr lang="it-IT" sz="2800" dirty="0" smtClean="0">
                <a:cs typeface="Arial" pitchFamily="34" charset="0"/>
              </a:rPr>
              <a:t>a distanza di un anno non ha avuto alcun tipo di problema</a:t>
            </a:r>
          </a:p>
        </p:txBody>
      </p:sp>
      <p:sp>
        <p:nvSpPr>
          <p:cNvPr id="5" name="Rettangolo 4"/>
          <p:cNvSpPr/>
          <p:nvPr/>
        </p:nvSpPr>
        <p:spPr>
          <a:xfrm>
            <a:off x="683568" y="764704"/>
            <a:ext cx="19044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 smtClean="0">
                <a:latin typeface="+mn-lt"/>
              </a:rPr>
              <a:t>Valeria</a:t>
            </a:r>
            <a:endParaRPr lang="it-IT" sz="4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endParaRPr lang="it-IT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714612" y="214290"/>
            <a:ext cx="3214710" cy="1143000"/>
          </a:xfrm>
        </p:spPr>
        <p:txBody>
          <a:bodyPr>
            <a:normAutofit/>
          </a:bodyPr>
          <a:lstStyle/>
          <a:p>
            <a:pPr algn="ctr"/>
            <a:r>
              <a:rPr lang="it-IT" sz="6000" dirty="0" smtClean="0">
                <a:solidFill>
                  <a:schemeClr val="tx1"/>
                </a:solidFill>
                <a:latin typeface="+mn-lt"/>
              </a:rPr>
              <a:t>Valeria</a:t>
            </a:r>
            <a:endParaRPr lang="it-IT" sz="6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85720" y="1500174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b="1" dirty="0" smtClean="0">
              <a:latin typeface="+mn-lt"/>
              <a:cs typeface="Arial" pitchFamily="34" charset="0"/>
            </a:endParaRPr>
          </a:p>
          <a:p>
            <a:pPr algn="ctr"/>
            <a:r>
              <a:rPr lang="it-IT" sz="2400" b="1" i="1" dirty="0" smtClean="0">
                <a:latin typeface="+mn-lt"/>
                <a:cs typeface="Arial" pitchFamily="34" charset="0"/>
              </a:rPr>
              <a:t>Giunge in PS per  riferita crisi tonico-clonica generalizzata</a:t>
            </a:r>
          </a:p>
          <a:p>
            <a:endParaRPr lang="it-IT" sz="2400" b="1" i="1" dirty="0" smtClean="0">
              <a:latin typeface="+mn-lt"/>
              <a:cs typeface="Arial" pitchFamily="34" charset="0"/>
            </a:endParaRPr>
          </a:p>
          <a:p>
            <a:endParaRPr lang="it-IT" sz="2400" dirty="0" smtClean="0">
              <a:latin typeface="+mn-lt"/>
              <a:cs typeface="Arial" pitchFamily="34" charset="0"/>
            </a:endParaRPr>
          </a:p>
          <a:p>
            <a:r>
              <a:rPr lang="it-IT" sz="2400" dirty="0" smtClean="0">
                <a:latin typeface="+mn-lt"/>
                <a:cs typeface="Arial" pitchFamily="34" charset="0"/>
              </a:rPr>
              <a:t>All’</a:t>
            </a:r>
            <a:r>
              <a:rPr lang="it-IT" sz="2400" dirty="0" err="1" smtClean="0">
                <a:latin typeface="+mn-lt"/>
                <a:cs typeface="Arial" pitchFamily="34" charset="0"/>
              </a:rPr>
              <a:t>ingresso…</a:t>
            </a:r>
            <a:r>
              <a:rPr lang="it-IT" sz="2400" dirty="0" smtClean="0">
                <a:latin typeface="+mn-lt"/>
                <a:cs typeface="Arial" pitchFamily="34" charset="0"/>
              </a:rPr>
              <a:t>.</a:t>
            </a:r>
          </a:p>
          <a:p>
            <a:endParaRPr lang="it-IT" sz="2400" b="1" dirty="0" smtClean="0">
              <a:latin typeface="+mn-lt"/>
              <a:cs typeface="Arial" pitchFamily="34" charset="0"/>
            </a:endParaRPr>
          </a:p>
          <a:p>
            <a:pPr algn="ctr"/>
            <a:r>
              <a:rPr lang="it-IT" sz="2400" dirty="0" smtClean="0">
                <a:latin typeface="+mn-lt"/>
                <a:cs typeface="Arial" pitchFamily="34" charset="0"/>
              </a:rPr>
              <a:t>Crisi tonico-clonica generalizzata con cianosi</a:t>
            </a:r>
          </a:p>
          <a:p>
            <a:pPr algn="ctr"/>
            <a:endParaRPr lang="it-IT" sz="2400" dirty="0" smtClean="0">
              <a:latin typeface="+mn-lt"/>
              <a:cs typeface="Arial" pitchFamily="34" charset="0"/>
            </a:endParaRPr>
          </a:p>
          <a:p>
            <a:pPr algn="ctr"/>
            <a:endParaRPr lang="it-IT" sz="2400" b="1" dirty="0" smtClean="0">
              <a:latin typeface="+mn-lt"/>
              <a:cs typeface="Arial" pitchFamily="34" charset="0"/>
            </a:endParaRPr>
          </a:p>
          <a:p>
            <a:pPr algn="ctr"/>
            <a:r>
              <a:rPr lang="it-IT" sz="2400" dirty="0" smtClean="0">
                <a:latin typeface="+mn-lt"/>
                <a:cs typeface="Arial" pitchFamily="34" charset="0"/>
              </a:rPr>
              <a:t>Viene praticato  </a:t>
            </a:r>
            <a:r>
              <a:rPr lang="it-IT" sz="2400" dirty="0" err="1" smtClean="0">
                <a:latin typeface="+mn-lt"/>
                <a:cs typeface="Arial" pitchFamily="34" charset="0"/>
              </a:rPr>
              <a:t>Diazepam</a:t>
            </a:r>
            <a:r>
              <a:rPr lang="it-IT" sz="2400" dirty="0" smtClean="0">
                <a:latin typeface="+mn-lt"/>
                <a:cs typeface="Arial" pitchFamily="34" charset="0"/>
              </a:rPr>
              <a:t> </a:t>
            </a:r>
            <a:r>
              <a:rPr lang="it-IT" sz="2400" dirty="0" err="1" smtClean="0">
                <a:latin typeface="+mn-lt"/>
                <a:cs typeface="Arial" pitchFamily="34" charset="0"/>
              </a:rPr>
              <a:t>e.r.</a:t>
            </a:r>
            <a:r>
              <a:rPr lang="it-IT" sz="2400" dirty="0" smtClean="0">
                <a:latin typeface="+mn-lt"/>
                <a:cs typeface="Arial" pitchFamily="34" charset="0"/>
              </a:rPr>
              <a:t> (0.5 mg/kg) e O2 con </a:t>
            </a:r>
            <a:r>
              <a:rPr lang="it-IT" sz="2400" dirty="0" err="1" smtClean="0">
                <a:latin typeface="+mn-lt"/>
                <a:cs typeface="Arial" pitchFamily="34" charset="0"/>
              </a:rPr>
              <a:t>Ambu</a:t>
            </a:r>
            <a:endParaRPr lang="it-IT" sz="2400" dirty="0" smtClean="0">
              <a:latin typeface="+mn-lt"/>
              <a:cs typeface="Arial" pitchFamily="34" charset="0"/>
            </a:endParaRPr>
          </a:p>
          <a:p>
            <a:pPr algn="ctr"/>
            <a:endParaRPr lang="it-IT" sz="2400" dirty="0" smtClean="0">
              <a:latin typeface="+mn-lt"/>
              <a:cs typeface="Arial" pitchFamily="34" charset="0"/>
            </a:endParaRPr>
          </a:p>
          <a:p>
            <a:pPr algn="ctr"/>
            <a:endParaRPr lang="it-IT" sz="2400" dirty="0" smtClean="0">
              <a:latin typeface="+mn-lt"/>
              <a:cs typeface="Arial" pitchFamily="34" charset="0"/>
            </a:endParaRPr>
          </a:p>
          <a:p>
            <a:pPr algn="ctr"/>
            <a:r>
              <a:rPr lang="it-IT" sz="2400" dirty="0" smtClean="0">
                <a:latin typeface="+mn-lt"/>
                <a:cs typeface="Arial" pitchFamily="34" charset="0"/>
              </a:rPr>
              <a:t>Pronta risoluzione della sintomatologia clinica</a:t>
            </a:r>
          </a:p>
          <a:p>
            <a:endParaRPr lang="it-IT" sz="2400" b="1" dirty="0" smtClean="0">
              <a:latin typeface="+mn-lt"/>
              <a:cs typeface="Arial" pitchFamily="34" charset="0"/>
            </a:endParaRPr>
          </a:p>
          <a:p>
            <a:endParaRPr lang="it-IT" sz="2400" b="1" dirty="0" smtClean="0">
              <a:latin typeface="+mn-lt"/>
              <a:cs typeface="Arial" pitchFamily="34" charset="0"/>
            </a:endParaRPr>
          </a:p>
          <a:p>
            <a:endParaRPr lang="it-IT" sz="2400" b="1" dirty="0" smtClean="0">
              <a:latin typeface="+mn-lt"/>
              <a:cs typeface="Arial" pitchFamily="34" charset="0"/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4211960" y="4224508"/>
            <a:ext cx="576064" cy="428628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4211960" y="5448644"/>
            <a:ext cx="576064" cy="428628"/>
          </a:xfrm>
          <a:prstGeom prst="down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467544" y="3573016"/>
            <a:ext cx="8064896" cy="3024336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5976664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  </a:t>
            </a:r>
            <a:r>
              <a:rPr lang="it-IT" sz="4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Take home </a:t>
            </a:r>
            <a:r>
              <a:rPr lang="it-IT" sz="4000" b="1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messages</a:t>
            </a:r>
            <a:r>
              <a:rPr lang="it-IT" sz="40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</a:t>
            </a:r>
            <a:endParaRPr lang="it-IT" sz="4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/>
          <a:lstStyle/>
          <a:p>
            <a:pPr>
              <a:buNone/>
            </a:pPr>
            <a:r>
              <a:rPr lang="it-IT" sz="2400" dirty="0" smtClean="0">
                <a:cs typeface="Arial" pitchFamily="34" charset="0"/>
              </a:rPr>
              <a:t>   Fare una giusta diagnosi è importante per  evitare esami</a:t>
            </a:r>
          </a:p>
          <a:p>
            <a:pPr>
              <a:buNone/>
            </a:pPr>
            <a:r>
              <a:rPr lang="it-IT" sz="2400" dirty="0" smtClean="0">
                <a:cs typeface="Arial" pitchFamily="34" charset="0"/>
              </a:rPr>
              <a:t>   non necessari e  terapia anticonvulsivante in bambini che non ne hanno </a:t>
            </a:r>
            <a:r>
              <a:rPr lang="it-IT" sz="2400" dirty="0" err="1" smtClean="0">
                <a:cs typeface="Arial" pitchFamily="34" charset="0"/>
              </a:rPr>
              <a:t>bisogno……</a:t>
            </a:r>
            <a:r>
              <a:rPr lang="it-IT" sz="2400" dirty="0" smtClean="0">
                <a:cs typeface="Arial" pitchFamily="34" charset="0"/>
              </a:rPr>
              <a:t>..</a:t>
            </a:r>
          </a:p>
          <a:p>
            <a:pPr>
              <a:buNone/>
            </a:pPr>
            <a:r>
              <a:rPr lang="it-IT" sz="2000" dirty="0" smtClean="0">
                <a:cs typeface="Arial" pitchFamily="34" charset="0"/>
              </a:rPr>
              <a:t>                                                                         </a:t>
            </a:r>
            <a:r>
              <a:rPr lang="it-IT" sz="1600" dirty="0" smtClean="0">
                <a:cs typeface="Arial" pitchFamily="34" charset="0"/>
              </a:rPr>
              <a:t>Marti </a:t>
            </a:r>
            <a:r>
              <a:rPr lang="it-IT" sz="1600" dirty="0" err="1" smtClean="0">
                <a:cs typeface="Arial" pitchFamily="34" charset="0"/>
              </a:rPr>
              <a:t>I.et</a:t>
            </a:r>
            <a:r>
              <a:rPr lang="it-IT" sz="1600" dirty="0" smtClean="0">
                <a:cs typeface="Arial" pitchFamily="34" charset="0"/>
              </a:rPr>
              <a:t> </a:t>
            </a:r>
            <a:r>
              <a:rPr lang="it-IT" sz="1600" dirty="0" err="1" smtClean="0">
                <a:cs typeface="Arial" pitchFamily="34" charset="0"/>
              </a:rPr>
              <a:t>All</a:t>
            </a:r>
            <a:r>
              <a:rPr lang="it-IT" sz="1600" dirty="0" smtClean="0">
                <a:cs typeface="Arial" pitchFamily="34" charset="0"/>
              </a:rPr>
              <a:t>:An </a:t>
            </a:r>
            <a:r>
              <a:rPr lang="it-IT" sz="1600" dirty="0" err="1" smtClean="0">
                <a:cs typeface="Arial" pitchFamily="34" charset="0"/>
              </a:rPr>
              <a:t>Pediatr</a:t>
            </a:r>
            <a:r>
              <a:rPr lang="it-IT" sz="1600" dirty="0" smtClean="0">
                <a:cs typeface="Arial" pitchFamily="34" charset="0"/>
              </a:rPr>
              <a:t> (</a:t>
            </a:r>
            <a:r>
              <a:rPr lang="it-IT" sz="1600" dirty="0" err="1" smtClean="0">
                <a:cs typeface="Arial" pitchFamily="34" charset="0"/>
              </a:rPr>
              <a:t>Barc</a:t>
            </a:r>
            <a:r>
              <a:rPr lang="it-IT" sz="1600" dirty="0" smtClean="0">
                <a:cs typeface="Arial" pitchFamily="34" charset="0"/>
              </a:rPr>
              <a:t>) 2010</a:t>
            </a:r>
          </a:p>
          <a:p>
            <a:pPr>
              <a:buNone/>
            </a:pPr>
            <a:endParaRPr lang="it-IT" sz="1600" dirty="0" smtClean="0">
              <a:cs typeface="Arial" pitchFamily="34" charset="0"/>
            </a:endParaRPr>
          </a:p>
          <a:p>
            <a:pPr>
              <a:buNone/>
            </a:pPr>
            <a:endParaRPr lang="it-IT" sz="2000" dirty="0"/>
          </a:p>
        </p:txBody>
      </p:sp>
      <p:pic>
        <p:nvPicPr>
          <p:cNvPr id="4" name="Picture 2" descr="C:\Users\mandi\Desktop\Pictures\Nuova cartella\take home mess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72209"/>
            <a:ext cx="2267744" cy="1600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WordArt 4"/>
          <p:cNvSpPr>
            <a:spLocks noChangeArrowheads="1" noChangeShapeType="1" noTextEdit="1"/>
          </p:cNvSpPr>
          <p:nvPr/>
        </p:nvSpPr>
        <p:spPr bwMode="auto">
          <a:xfrm>
            <a:off x="1908175" y="4868863"/>
            <a:ext cx="6061075" cy="1225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Grazie per l'attenzione!</a:t>
            </a:r>
          </a:p>
        </p:txBody>
      </p:sp>
      <p:pic>
        <p:nvPicPr>
          <p:cNvPr id="164870" name="Picture 6" descr="febb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484313"/>
            <a:ext cx="3881438" cy="29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44" y="980728"/>
            <a:ext cx="6157348" cy="3292418"/>
          </a:xfrm>
        </p:spPr>
        <p:txBody>
          <a:bodyPr>
            <a:normAutofit/>
          </a:bodyPr>
          <a:lstStyle/>
          <a:p>
            <a:pPr algn="l"/>
            <a:endParaRPr lang="it-IT" sz="2800" b="1" dirty="0" smtClean="0">
              <a:cs typeface="Arial" pitchFamily="34" charset="0"/>
            </a:endParaRPr>
          </a:p>
          <a:p>
            <a:pPr algn="l"/>
            <a:r>
              <a:rPr lang="it-IT" sz="2400" b="1" dirty="0" smtClean="0">
                <a:cs typeface="Arial" pitchFamily="34" charset="0"/>
              </a:rPr>
              <a:t>Esame </a:t>
            </a:r>
            <a:r>
              <a:rPr lang="it-IT" sz="2400" b="1" dirty="0" err="1" smtClean="0">
                <a:cs typeface="Arial" pitchFamily="34" charset="0"/>
              </a:rPr>
              <a:t>obiettivo…</a:t>
            </a:r>
            <a:r>
              <a:rPr lang="it-IT" sz="2400" b="1" dirty="0" smtClean="0">
                <a:cs typeface="Arial" pitchFamily="34" charset="0"/>
              </a:rPr>
              <a:t>..</a:t>
            </a:r>
          </a:p>
          <a:p>
            <a:pPr algn="l"/>
            <a:endParaRPr lang="it-IT" sz="2400" b="1" dirty="0" smtClean="0"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cs typeface="Arial" pitchFamily="34" charset="0"/>
              </a:rPr>
              <a:t>Età 3 anni e 10 mesi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cs typeface="Arial" pitchFamily="34" charset="0"/>
              </a:rPr>
              <a:t>Parametri </a:t>
            </a:r>
            <a:r>
              <a:rPr lang="it-IT" sz="2400" dirty="0" err="1" smtClean="0">
                <a:cs typeface="Arial" pitchFamily="34" charset="0"/>
              </a:rPr>
              <a:t>auxologici</a:t>
            </a:r>
            <a:r>
              <a:rPr lang="it-IT" sz="2400" dirty="0" smtClean="0">
                <a:cs typeface="Arial" pitchFamily="34" charset="0"/>
              </a:rPr>
              <a:t>: nella norma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cs typeface="Arial" pitchFamily="34" charset="0"/>
              </a:rPr>
              <a:t>Assenza di segni meningei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cs typeface="Arial" pitchFamily="34" charset="0"/>
              </a:rPr>
              <a:t>Assenza di febbre</a:t>
            </a:r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43608" y="4769857"/>
            <a:ext cx="7056784" cy="1323439"/>
          </a:xfrm>
          <a:prstGeom prst="rect">
            <a:avLst/>
          </a:prstGeom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pPr algn="ctr"/>
            <a:endParaRPr lang="it-IT" sz="2400" b="1" dirty="0" smtClean="0">
              <a:latin typeface="+mn-lt"/>
              <a:cs typeface="Arial" pitchFamily="34" charset="0"/>
            </a:endParaRPr>
          </a:p>
          <a:p>
            <a:pPr algn="ctr"/>
            <a:r>
              <a:rPr lang="it-IT" sz="2800" b="1" dirty="0" smtClean="0">
                <a:latin typeface="+mn-lt"/>
                <a:cs typeface="Arial" pitchFamily="34" charset="0"/>
              </a:rPr>
              <a:t>Ricovero per monitoraggio ed  accertamenti </a:t>
            </a:r>
          </a:p>
          <a:p>
            <a:pPr algn="ctr"/>
            <a:endParaRPr lang="it-IT" sz="2800" b="1" dirty="0" smtClean="0">
              <a:latin typeface="+mn-lt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51520" y="260648"/>
            <a:ext cx="19262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800" dirty="0" smtClean="0">
                <a:latin typeface="+mn-lt"/>
              </a:rPr>
              <a:t>Valeria</a:t>
            </a:r>
            <a:endParaRPr lang="it-IT" sz="4800" dirty="0">
              <a:latin typeface="+mn-lt"/>
            </a:endParaRPr>
          </a:p>
        </p:txBody>
      </p:sp>
      <p:pic>
        <p:nvPicPr>
          <p:cNvPr id="6" name="Picture 4" descr="C:\Users\mandi\Desktop\Pictures\pediatra_A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16633"/>
            <a:ext cx="20162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18864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dirty="0" err="1">
                <a:latin typeface="+mn-lt"/>
              </a:rPr>
              <a:t>DI</a:t>
            </a:r>
            <a:r>
              <a:rPr lang="it-IT" sz="3200" dirty="0">
                <a:latin typeface="+mn-lt"/>
              </a:rPr>
              <a:t>  COSA STIAMO PARLANDO?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9512" y="1052736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i="1" dirty="0">
                <a:latin typeface="Comic Sans MS" pitchFamily="66" charset="0"/>
              </a:rPr>
              <a:t>Un po’ di </a:t>
            </a:r>
            <a:r>
              <a:rPr lang="it-IT" sz="2400" i="1" dirty="0" err="1">
                <a:latin typeface="Comic Sans MS" pitchFamily="66" charset="0"/>
              </a:rPr>
              <a:t>definizioni…</a:t>
            </a:r>
            <a:endParaRPr lang="it-IT" sz="2400" i="1" dirty="0">
              <a:latin typeface="Comic Sans MS" pitchFamily="66" charset="0"/>
            </a:endParaRPr>
          </a:p>
        </p:txBody>
      </p:sp>
      <p:sp>
        <p:nvSpPr>
          <p:cNvPr id="6148" name="Text Box 17"/>
          <p:cNvSpPr txBox="1">
            <a:spLocks noChangeArrowheads="1"/>
          </p:cNvSpPr>
          <p:nvPr/>
        </p:nvSpPr>
        <p:spPr bwMode="auto">
          <a:xfrm>
            <a:off x="381000" y="3115816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latin typeface="Comic Sans MS" pitchFamily="66" charset="0"/>
              </a:rPr>
              <a:t>CRISI EPILETTICA</a:t>
            </a:r>
          </a:p>
        </p:txBody>
      </p:sp>
      <p:sp>
        <p:nvSpPr>
          <p:cNvPr id="6149" name="AutoShape 18"/>
          <p:cNvSpPr>
            <a:spLocks noChangeArrowheads="1"/>
          </p:cNvSpPr>
          <p:nvPr/>
        </p:nvSpPr>
        <p:spPr bwMode="auto">
          <a:xfrm>
            <a:off x="3505200" y="3276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150" name="Text Box 20"/>
          <p:cNvSpPr txBox="1">
            <a:spLocks noChangeArrowheads="1"/>
          </p:cNvSpPr>
          <p:nvPr/>
        </p:nvSpPr>
        <p:spPr bwMode="auto">
          <a:xfrm>
            <a:off x="4139952" y="2996952"/>
            <a:ext cx="4953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Insieme di manifestazioni caratterizzate da brevi episodi di perdita di coscienza + alterazioni sensitive, psichiche o motorie</a:t>
            </a:r>
          </a:p>
        </p:txBody>
      </p:sp>
      <p:sp>
        <p:nvSpPr>
          <p:cNvPr id="5126" name="AutoShape 21"/>
          <p:cNvSpPr>
            <a:spLocks noChangeArrowheads="1"/>
          </p:cNvSpPr>
          <p:nvPr/>
        </p:nvSpPr>
        <p:spPr bwMode="auto">
          <a:xfrm>
            <a:off x="609600" y="3675112"/>
            <a:ext cx="381000" cy="762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7" name="Text Box 22"/>
          <p:cNvSpPr txBox="1">
            <a:spLocks noChangeArrowheads="1"/>
          </p:cNvSpPr>
          <p:nvPr/>
        </p:nvSpPr>
        <p:spPr bwMode="auto">
          <a:xfrm>
            <a:off x="1066800" y="4161274"/>
            <a:ext cx="320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 err="1">
                <a:latin typeface="+mn-lt"/>
              </a:rPr>
              <a:t>Ipersincronizzazione</a:t>
            </a:r>
            <a:r>
              <a:rPr lang="it-IT" sz="2000" dirty="0">
                <a:latin typeface="+mn-lt"/>
              </a:rPr>
              <a:t> neuronale parossistica</a:t>
            </a:r>
          </a:p>
        </p:txBody>
      </p:sp>
      <p:sp>
        <p:nvSpPr>
          <p:cNvPr id="5128" name="Text Box 27"/>
          <p:cNvSpPr txBox="1">
            <a:spLocks noChangeArrowheads="1"/>
          </p:cNvSpPr>
          <p:nvPr/>
        </p:nvSpPr>
        <p:spPr bwMode="auto">
          <a:xfrm>
            <a:off x="609600" y="5638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latin typeface="Comic Sans MS" pitchFamily="66" charset="0"/>
              </a:rPr>
              <a:t>EPILESSIA</a:t>
            </a:r>
          </a:p>
        </p:txBody>
      </p:sp>
      <p:sp>
        <p:nvSpPr>
          <p:cNvPr id="5130" name="Text Box 29"/>
          <p:cNvSpPr txBox="1">
            <a:spLocks noChangeArrowheads="1"/>
          </p:cNvSpPr>
          <p:nvPr/>
        </p:nvSpPr>
        <p:spPr bwMode="auto">
          <a:xfrm>
            <a:off x="3491880" y="5693186"/>
            <a:ext cx="56886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Malattia caratterizzata dal </a:t>
            </a:r>
            <a:r>
              <a:rPr lang="it-IT" sz="2000" u="sng" dirty="0">
                <a:latin typeface="+mn-lt"/>
              </a:rPr>
              <a:t>ripetersi</a:t>
            </a:r>
            <a:r>
              <a:rPr lang="it-IT" sz="2000" dirty="0">
                <a:latin typeface="+mn-lt"/>
              </a:rPr>
              <a:t> </a:t>
            </a:r>
            <a:r>
              <a:rPr lang="it-IT" sz="2000" dirty="0" smtClean="0">
                <a:latin typeface="+mn-lt"/>
              </a:rPr>
              <a:t>di </a:t>
            </a:r>
            <a:r>
              <a:rPr lang="it-IT" sz="2000" dirty="0">
                <a:latin typeface="+mn-lt"/>
              </a:rPr>
              <a:t>crisi epilettiche</a:t>
            </a:r>
          </a:p>
        </p:txBody>
      </p:sp>
      <p:pic>
        <p:nvPicPr>
          <p:cNvPr id="5134" name="Picture 14" descr="Epiles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88032"/>
            <a:ext cx="1862336" cy="13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utoShape 18"/>
          <p:cNvSpPr>
            <a:spLocks noChangeArrowheads="1"/>
          </p:cNvSpPr>
          <p:nvPr/>
        </p:nvSpPr>
        <p:spPr bwMode="auto">
          <a:xfrm>
            <a:off x="2699792" y="579688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395536" y="2060848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>
                <a:latin typeface="Comic Sans MS" pitchFamily="66" charset="0"/>
              </a:rPr>
              <a:t>CONVULSIONE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3419872" y="2132856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4191000" y="1857364"/>
            <a:ext cx="4953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 smtClean="0">
                <a:latin typeface="+mn-lt"/>
              </a:rPr>
              <a:t>Manifestazione parossistica originata da una scarica eccessiva e sincrona di un numero più o meno esteso di neuroni</a:t>
            </a:r>
            <a:endParaRPr lang="it-IT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/>
      <p:bldP spid="5128" grpId="0"/>
      <p:bldP spid="5130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it-IT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Convulsione</a:t>
            </a:r>
            <a:endParaRPr lang="it-IT" b="1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819260"/>
            <a:ext cx="9144000" cy="50387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200" b="1" i="1" dirty="0" smtClean="0">
                <a:solidFill>
                  <a:srgbClr val="FF0066"/>
                </a:solidFill>
                <a:cs typeface="Arial" pitchFamily="34" charset="0"/>
              </a:rPr>
              <a:t>Classificazione</a:t>
            </a:r>
          </a:p>
          <a:p>
            <a:pPr algn="just">
              <a:buNone/>
            </a:pPr>
            <a:r>
              <a:rPr lang="it-IT" sz="2200" b="1" i="1" dirty="0" smtClean="0">
                <a:solidFill>
                  <a:srgbClr val="000099"/>
                </a:solidFill>
                <a:cs typeface="Arial" pitchFamily="34" charset="0"/>
              </a:rPr>
              <a:t>                                </a:t>
            </a:r>
            <a:r>
              <a:rPr lang="it-IT" sz="2200" b="1" i="1" dirty="0" smtClean="0">
                <a:solidFill>
                  <a:srgbClr val="FF0066"/>
                </a:solidFill>
                <a:cs typeface="Arial" pitchFamily="34" charset="0"/>
              </a:rPr>
              <a:t>Convulsioni non epilettiche</a:t>
            </a:r>
          </a:p>
          <a:p>
            <a:pPr algn="just">
              <a:buNone/>
            </a:pPr>
            <a:endParaRPr lang="it-IT" sz="2200" b="1" i="1" dirty="0" smtClean="0">
              <a:solidFill>
                <a:srgbClr val="FF0066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it-IT" sz="2200" b="1" dirty="0" smtClean="0">
                <a:solidFill>
                  <a:srgbClr val="FFFF00"/>
                </a:solidFill>
                <a:cs typeface="Arial" pitchFamily="34" charset="0"/>
              </a:rPr>
              <a:t>Convulsioni neonatali     Convulsioni febbrili    Convulsioni occasionali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ipossia-ischemia                                                      traumi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turbe metaboliche                                                   infezioni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infezioni                                                                  intossicazioni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farmaci e droghe                                                     ipossia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genetiche                                                                 ipocalcemia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                                                                                 ipoglicemia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                                                                                 genetiche</a:t>
            </a:r>
          </a:p>
          <a:p>
            <a:pPr algn="just">
              <a:buNone/>
            </a:pPr>
            <a:r>
              <a:rPr lang="it-IT" sz="2200" dirty="0" smtClean="0">
                <a:cs typeface="Arial" pitchFamily="34" charset="0"/>
              </a:rPr>
              <a:t>                                                                                 tumori</a:t>
            </a:r>
          </a:p>
          <a:p>
            <a:endParaRPr lang="it-IT" sz="2400" dirty="0"/>
          </a:p>
        </p:txBody>
      </p:sp>
      <p:pic>
        <p:nvPicPr>
          <p:cNvPr id="6" name="Picture 14" descr="Epiless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32048"/>
            <a:ext cx="2150368" cy="16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rgbClr val="FF0066"/>
                </a:solidFill>
                <a:latin typeface="+mn-lt"/>
                <a:cs typeface="Arial" pitchFamily="34" charset="0"/>
              </a:rPr>
              <a:t>EPILESSIA:classificazione</a:t>
            </a:r>
            <a:endParaRPr lang="it-IT" sz="4800" b="1" dirty="0">
              <a:solidFill>
                <a:srgbClr val="FF0066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14356"/>
            <a:ext cx="428628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35496" y="1053926"/>
            <a:ext cx="8640763" cy="5759450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it-IT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it-IT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000" b="1" dirty="0" smtClean="0"/>
              <a:t> </a:t>
            </a:r>
            <a:endParaRPr lang="it-IT" sz="2000" dirty="0" smtClean="0"/>
          </a:p>
          <a:p>
            <a:pPr algn="l">
              <a:defRPr/>
            </a:pPr>
            <a:endParaRPr lang="it-IT" dirty="0" smtClean="0"/>
          </a:p>
          <a:p>
            <a:pPr algn="l">
              <a:defRPr/>
            </a:pPr>
            <a:endParaRPr lang="it-IT" dirty="0"/>
          </a:p>
        </p:txBody>
      </p:sp>
      <p:sp>
        <p:nvSpPr>
          <p:cNvPr id="7172" name="Titolo 1"/>
          <p:cNvSpPr>
            <a:spLocks/>
          </p:cNvSpPr>
          <p:nvPr/>
        </p:nvSpPr>
        <p:spPr bwMode="auto">
          <a:xfrm>
            <a:off x="0" y="0"/>
            <a:ext cx="87153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0" hangingPunct="0">
              <a:buFont typeface="Arial" charset="0"/>
              <a:buChar char="•"/>
            </a:pPr>
            <a:endParaRPr lang="it-IT" sz="3200">
              <a:solidFill>
                <a:srgbClr val="002060"/>
              </a:solidFill>
              <a:latin typeface="Times New Roman" pitchFamily="18" charset="0"/>
            </a:endParaRPr>
          </a:p>
          <a:p>
            <a:pPr marL="514350" indent="-514350" eaLnBrk="0" hangingPunct="0">
              <a:buFont typeface="Arial" charset="0"/>
              <a:buChar char="•"/>
            </a:pPr>
            <a:endParaRPr lang="it-IT" sz="320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8" name="Titolo 3"/>
          <p:cNvSpPr txBox="1">
            <a:spLocks noGrp="1"/>
          </p:cNvSpPr>
          <p:nvPr>
            <p:ph type="ctrTitle"/>
          </p:nvPr>
        </p:nvSpPr>
        <p:spPr>
          <a:xfrm>
            <a:off x="107504" y="1104621"/>
            <a:ext cx="4858972" cy="884219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5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5000" b="0" dirty="0" smtClean="0">
                <a:solidFill>
                  <a:schemeClr val="tx1"/>
                </a:solidFill>
                <a:effectLst/>
              </a:rPr>
            </a:br>
            <a:r>
              <a:rPr lang="it-IT" sz="5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5000" b="0" dirty="0" smtClean="0">
                <a:solidFill>
                  <a:schemeClr val="tx1"/>
                </a:solidFill>
                <a:effectLst/>
              </a:rPr>
            </a:br>
            <a:r>
              <a:rPr lang="it-IT" sz="5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5000" b="0" dirty="0" smtClean="0">
                <a:solidFill>
                  <a:schemeClr val="tx1"/>
                </a:solidFill>
                <a:effectLst/>
              </a:rPr>
            </a:br>
            <a: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  <a:t>CONVULSIONI </a:t>
            </a:r>
            <a:b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it-IT" sz="4900" dirty="0" smtClean="0">
                <a:solidFill>
                  <a:schemeClr val="tx1"/>
                </a:solidFill>
                <a:effectLst/>
                <a:latin typeface="+mn-lt"/>
              </a:rPr>
              <a:t>NEL BAMBINO</a:t>
            </a:r>
            <a:endParaRPr kumimoji="0" lang="it-IT" sz="49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28596" y="2500306"/>
            <a:ext cx="84638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sz="2800" b="1" dirty="0" smtClean="0">
                <a:latin typeface="+mn-lt"/>
                <a:cs typeface="Arial" pitchFamily="34" charset="0"/>
              </a:rPr>
              <a:t>     </a:t>
            </a:r>
            <a:r>
              <a:rPr lang="it-IT" sz="2800" b="1" dirty="0" smtClean="0">
                <a:solidFill>
                  <a:srgbClr val="FFFF00"/>
                </a:solidFill>
                <a:latin typeface="+mn-lt"/>
                <a:cs typeface="Arial" pitchFamily="34" charset="0"/>
              </a:rPr>
              <a:t>Convulsioni febbrili        Convulsioni occasionali</a:t>
            </a:r>
          </a:p>
          <a:p>
            <a:pPr algn="just"/>
            <a:r>
              <a:rPr lang="it-IT" sz="2800" b="1" dirty="0" smtClean="0">
                <a:latin typeface="+mn-lt"/>
                <a:cs typeface="Arial" pitchFamily="34" charset="0"/>
              </a:rPr>
              <a:t>                                                 </a:t>
            </a:r>
            <a:r>
              <a:rPr lang="it-IT" sz="2800" dirty="0" smtClean="0">
                <a:latin typeface="+mn-lt"/>
                <a:cs typeface="Arial" pitchFamily="34" charset="0"/>
              </a:rPr>
              <a:t>traumi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infezioni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intossicazioni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ipossia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ipocalcemia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ipoglicemia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genetiche</a:t>
            </a:r>
          </a:p>
          <a:p>
            <a:pPr algn="just"/>
            <a:r>
              <a:rPr lang="it-IT" sz="2800" dirty="0" smtClean="0">
                <a:latin typeface="+mn-lt"/>
                <a:cs typeface="Arial" pitchFamily="34" charset="0"/>
              </a:rPr>
              <a:t>                                                 tumori</a:t>
            </a:r>
          </a:p>
        </p:txBody>
      </p:sp>
      <p:pic>
        <p:nvPicPr>
          <p:cNvPr id="6" name="Picture 14" descr="Epiless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4221" y="188640"/>
            <a:ext cx="240026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2357430"/>
            <a:ext cx="7854696" cy="292895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dirty="0" smtClean="0"/>
              <a:t>Disostruire le vie respiratorie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/>
              <a:t>Preparare un accesso venoso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/>
              <a:t>Monitorizzare i parametri vitali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/>
              <a:t>Somministrare ossigeno se necessario</a:t>
            </a:r>
          </a:p>
          <a:p>
            <a:pPr algn="l"/>
            <a:endParaRPr lang="it-IT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357166"/>
            <a:ext cx="8358246" cy="1042982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71DAFF"/>
                </a:solidFill>
                <a:latin typeface="Lucida Calligraphy" pitchFamily="66" charset="0"/>
              </a:rPr>
              <a:t>Trattamento in acuto</a:t>
            </a:r>
            <a:endParaRPr lang="en-US" b="1" dirty="0">
              <a:solidFill>
                <a:srgbClr val="71DAFF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52544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71DAFF"/>
                </a:solidFill>
                <a:latin typeface="Lucida Calligraphy" pitchFamily="66" charset="0"/>
              </a:rPr>
              <a:t>Trattamento in acuto</a:t>
            </a:r>
            <a:endParaRPr lang="en-US" b="1" dirty="0">
              <a:solidFill>
                <a:srgbClr val="71DAFF"/>
              </a:solidFill>
              <a:latin typeface="Lucida Calligraphy" pitchFamily="66" charset="0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038" y="1341438"/>
            <a:ext cx="2027237" cy="647700"/>
          </a:xfrm>
          <a:noFill/>
          <a:ln w="25400"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800"/>
              <a:t>Diazepam rettale 0,5 mg/kg</a:t>
            </a:r>
            <a:endParaRPr lang="en-US" sz="1800"/>
          </a:p>
        </p:txBody>
      </p:sp>
      <p:sp>
        <p:nvSpPr>
          <p:cNvPr id="151569" name="Line 17"/>
          <p:cNvSpPr>
            <a:spLocks noChangeShapeType="1"/>
          </p:cNvSpPr>
          <p:nvPr/>
        </p:nvSpPr>
        <p:spPr bwMode="auto">
          <a:xfrm>
            <a:off x="5508625" y="1844675"/>
            <a:ext cx="71913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51570" name="Rectangle 18"/>
          <p:cNvSpPr>
            <a:spLocks noChangeArrowheads="1"/>
          </p:cNvSpPr>
          <p:nvPr/>
        </p:nvSpPr>
        <p:spPr bwMode="auto">
          <a:xfrm>
            <a:off x="5724525" y="2420938"/>
            <a:ext cx="1655763" cy="3603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it-IT"/>
              <a:t>Blocco crisi</a:t>
            </a:r>
            <a:endParaRPr lang="en-US"/>
          </a:p>
        </p:txBody>
      </p:sp>
      <p:sp>
        <p:nvSpPr>
          <p:cNvPr id="151572" name="Rectangle 20"/>
          <p:cNvSpPr>
            <a:spLocks noChangeArrowheads="1"/>
          </p:cNvSpPr>
          <p:nvPr/>
        </p:nvSpPr>
        <p:spPr bwMode="auto">
          <a:xfrm>
            <a:off x="1692275" y="2276475"/>
            <a:ext cx="2027238" cy="647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it-IT"/>
              <a:t>Crisi che persiste per oltre 5’</a:t>
            </a:r>
            <a:endParaRPr lang="en-US"/>
          </a:p>
        </p:txBody>
      </p:sp>
      <p:sp>
        <p:nvSpPr>
          <p:cNvPr id="151574" name="Rectangle 22"/>
          <p:cNvSpPr>
            <a:spLocks noChangeArrowheads="1"/>
          </p:cNvSpPr>
          <p:nvPr/>
        </p:nvSpPr>
        <p:spPr bwMode="auto">
          <a:xfrm>
            <a:off x="1619250" y="3429000"/>
            <a:ext cx="2232025" cy="50323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it-IT"/>
              <a:t>2° Diazepam rettale</a:t>
            </a:r>
            <a:endParaRPr lang="en-US"/>
          </a:p>
        </p:txBody>
      </p:sp>
      <p:sp>
        <p:nvSpPr>
          <p:cNvPr id="151575" name="Rectangle 23"/>
          <p:cNvSpPr>
            <a:spLocks noChangeArrowheads="1"/>
          </p:cNvSpPr>
          <p:nvPr/>
        </p:nvSpPr>
        <p:spPr bwMode="auto">
          <a:xfrm>
            <a:off x="1692275" y="4437063"/>
            <a:ext cx="2232025" cy="5032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r>
              <a:rPr lang="it-IT"/>
              <a:t>Persistenza crisi</a:t>
            </a:r>
            <a:endParaRPr lang="en-US"/>
          </a:p>
        </p:txBody>
      </p:sp>
      <p:sp>
        <p:nvSpPr>
          <p:cNvPr id="151576" name="Rectangle 24"/>
          <p:cNvSpPr>
            <a:spLocks noChangeArrowheads="1"/>
          </p:cNvSpPr>
          <p:nvPr/>
        </p:nvSpPr>
        <p:spPr bwMode="auto">
          <a:xfrm>
            <a:off x="179388" y="5516563"/>
            <a:ext cx="2232025" cy="50323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r>
              <a:rPr lang="it-IT"/>
              <a:t>Ricovero</a:t>
            </a:r>
            <a:endParaRPr lang="en-US"/>
          </a:p>
        </p:txBody>
      </p:sp>
      <p:sp>
        <p:nvSpPr>
          <p:cNvPr id="151578" name="Rectangle 26"/>
          <p:cNvSpPr>
            <a:spLocks noChangeArrowheads="1"/>
          </p:cNvSpPr>
          <p:nvPr/>
        </p:nvSpPr>
        <p:spPr bwMode="auto">
          <a:xfrm>
            <a:off x="3059113" y="5516563"/>
            <a:ext cx="3960812" cy="64928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r>
              <a:rPr lang="it-IT"/>
              <a:t>Trattamento stato di male </a:t>
            </a:r>
          </a:p>
          <a:p>
            <a:pPr marL="342900" indent="-342900" algn="ctr"/>
            <a:r>
              <a:rPr lang="it-IT"/>
              <a:t>con intervento degli anestesisti</a:t>
            </a:r>
            <a:endParaRPr lang="en-US"/>
          </a:p>
        </p:txBody>
      </p:sp>
      <p:sp>
        <p:nvSpPr>
          <p:cNvPr id="151579" name="Line 27"/>
          <p:cNvSpPr>
            <a:spLocks noChangeShapeType="1"/>
          </p:cNvSpPr>
          <p:nvPr/>
        </p:nvSpPr>
        <p:spPr bwMode="auto">
          <a:xfrm flipH="1">
            <a:off x="2339975" y="1844675"/>
            <a:ext cx="720725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2411413" y="29241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2411413" y="393382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H="1">
            <a:off x="755650" y="4868863"/>
            <a:ext cx="72072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>
            <a:off x="4140200" y="4868863"/>
            <a:ext cx="71913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5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9" grpId="0" animBg="1"/>
      <p:bldP spid="151570" grpId="0" animBg="1"/>
      <p:bldP spid="151572" grpId="0" animBg="1"/>
      <p:bldP spid="151574" grpId="0" animBg="1"/>
      <p:bldP spid="151575" grpId="0" animBg="1"/>
      <p:bldP spid="151576" grpId="0" animBg="1"/>
      <p:bldP spid="151578" grpId="0" animBg="1"/>
      <p:bldP spid="151579" grpId="0" animBg="1"/>
      <p:bldP spid="151580" grpId="0" animBg="1"/>
      <p:bldP spid="151581" grpId="0" animBg="1"/>
      <p:bldP spid="151582" grpId="0" animBg="1"/>
      <p:bldP spid="15158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880</Words>
  <Application>Microsoft Office PowerPoint</Application>
  <PresentationFormat>Presentazione su schermo (4:3)</PresentationFormat>
  <Paragraphs>232</Paragraphs>
  <Slides>21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3" baseType="lpstr">
      <vt:lpstr>Equinozio</vt:lpstr>
      <vt:lpstr>Immagine bitmap</vt:lpstr>
      <vt:lpstr>Diapositiva 1</vt:lpstr>
      <vt:lpstr>Valeria</vt:lpstr>
      <vt:lpstr>Diapositiva 3</vt:lpstr>
      <vt:lpstr>Diapositiva 4</vt:lpstr>
      <vt:lpstr>            Convulsione</vt:lpstr>
      <vt:lpstr>EPILESSIA:classificazione</vt:lpstr>
      <vt:lpstr>      CONVULSIONI  NEL BAMBINO</vt:lpstr>
      <vt:lpstr>Trattamento in acuto</vt:lpstr>
      <vt:lpstr>Trattamento in acuto</vt:lpstr>
      <vt:lpstr>       </vt:lpstr>
      <vt:lpstr>Diapositiva 11</vt:lpstr>
      <vt:lpstr>R.M.N. </vt:lpstr>
      <vt:lpstr>Diapositiva 13</vt:lpstr>
      <vt:lpstr>  Nel frattempo…   </vt:lpstr>
      <vt:lpstr> Rotavirus</vt:lpstr>
      <vt:lpstr>Rotavirus-convulsioni               </vt:lpstr>
      <vt:lpstr>Rotavirus-convulsioni               </vt:lpstr>
      <vt:lpstr>Diapositiva 18</vt:lpstr>
      <vt:lpstr>           </vt:lpstr>
      <vt:lpstr>  Take home messages 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CASO DI S. NEFROSICA CONGENITA</dc:title>
  <dc:creator>pina.deluca</dc:creator>
  <cp:lastModifiedBy>Carlo</cp:lastModifiedBy>
  <cp:revision>292</cp:revision>
  <dcterms:created xsi:type="dcterms:W3CDTF">2011-10-05T15:28:52Z</dcterms:created>
  <dcterms:modified xsi:type="dcterms:W3CDTF">2013-03-25T20:54:17Z</dcterms:modified>
</cp:coreProperties>
</file>